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5"/>
  </p:notesMasterIdLst>
  <p:sldIdLst>
    <p:sldId id="256" r:id="rId5"/>
    <p:sldId id="257" r:id="rId6"/>
    <p:sldId id="264" r:id="rId7"/>
    <p:sldId id="258" r:id="rId8"/>
    <p:sldId id="259" r:id="rId9"/>
    <p:sldId id="260" r:id="rId10"/>
    <p:sldId id="261" r:id="rId11"/>
    <p:sldId id="266" r:id="rId12"/>
    <p:sldId id="268" r:id="rId13"/>
    <p:sldId id="270" r:id="rId1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462FC"/>
    <a:srgbClr val="404040"/>
    <a:srgbClr val="FF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46283C-0093-4B15-9531-798BD96AB552}" v="4004" dt="2023-03-12T11:14:50.479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31F84B-945D-4D7A-BABE-87D436246F61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7D6314-1872-4270-A820-A6F9CA8EEBB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3629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352B42-614B-0F13-9D9A-7D22437B75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DEF408A-522A-928A-7A71-69F37050E21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BE2BD7-18B2-EDF0-64A4-1342E0269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883CE-D44E-42F1-B662-2001132056EE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81250B3-6ED5-4F5E-28B8-FFB2AE482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BCF7486-F6D3-71B4-51DB-E450B0A09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CCA21-EC6B-404E-9601-63D33DA054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75593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13484B-99A9-A2BC-5BD9-B9E024E933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AB6E6F4-77C5-DD0D-2EDF-1E899C1450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D87313-4846-D626-3DA9-9223B47BF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883CE-D44E-42F1-B662-2001132056EE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7641E6-D05F-A20A-B1CC-008FBFBC3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3B86FF4-C2BF-DB73-71C3-1203423E44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CCA21-EC6B-404E-9601-63D33DA054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9346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06ECC716-0EBF-00F5-4FD0-EEAB8B3FAF4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4639D2F-9262-AF56-477C-D2C7B57F6A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BC8F34F-DEAB-8224-3A98-12ED069B2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883CE-D44E-42F1-B662-2001132056EE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F9CAE6-BC44-A1F5-3423-FECD95F5C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FC524E2-F5EC-FEB9-57CB-0DC1905DE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CCA21-EC6B-404E-9601-63D33DA054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44195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C701A-5B01-A54E-3444-8FDD3223F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CDE1D2-CE74-B83B-A2BD-2734113E67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CBC3F86-2667-EBE4-AACB-2D27EFBC1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883CE-D44E-42F1-B662-2001132056EE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EF3035-72E1-7E24-9300-0884E1533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554BF9-824A-7F3F-565F-D09B268DE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CCA21-EC6B-404E-9601-63D33DA054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27452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F3B9BA-BD5E-04AE-9EC0-5D63A07D11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BC6A0D-A1FF-9652-6027-002E87335E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57CF52-88EE-2B0E-CF5C-718DD09B97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883CE-D44E-42F1-B662-2001132056EE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F8CE066-14F9-F808-BF20-126CD604D9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D360A8-5DFC-3463-E857-73818126B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CCA21-EC6B-404E-9601-63D33DA054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76469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D82019-CC2A-E6EE-C4E7-EDD61CF69A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8B63BF6-F415-35B9-0750-6CBC00F70F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95788A9-224F-01A4-2A91-E3A87B633C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688BA5-AA77-74A4-1F2B-1A9264E3EB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883CE-D44E-42F1-B662-2001132056EE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B14DE7E-7BED-5C74-A43F-683EBD302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9065A12-B3EB-204A-C5EF-2E3A220D43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CCA21-EC6B-404E-9601-63D33DA054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2414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93850B-C9C9-35CA-477D-6EC54E0F85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FF3042B-F3FC-FE62-A43F-74C0DF4B37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317E1D0-DA02-77D7-BEB2-D1C8AAE2C9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35C1745-AA0D-862C-E142-97AD75C4AF7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40DF747-716F-D5DB-F44A-3A8CA7AD9F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EC34D03-A765-E583-FB7F-DAC275BE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883CE-D44E-42F1-B662-2001132056EE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13C4F19-382B-43FB-B3E1-608D6AEB2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D545BFA-80C7-0CCA-5FB9-BAB11100A8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CCA21-EC6B-404E-9601-63D33DA054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736301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3B008D-FBC9-2F2C-8626-C5086C5ED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608CF84-151E-6958-2C14-5C07AEA07A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883CE-D44E-42F1-B662-2001132056EE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A059EF0-E75D-E293-0391-9F23A2C288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B3979738-B6E0-64AC-A028-3B5D6CE11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CCA21-EC6B-404E-9601-63D33DA054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4938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52DBCBC4-B0E7-DBBC-2B7D-A9260A1BFC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883CE-D44E-42F1-B662-2001132056EE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2180A6D-FE9A-C7D9-0592-12D95C2C5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5748AC3-54CD-B9FF-D530-992B37D517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CCA21-EC6B-404E-9601-63D33DA054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0905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9D96C4A-3CE7-0C51-3862-648121775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D76411F-531D-FE51-9553-BAFD3F8060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CC6536F-E4F5-4CD4-3134-3DA6BD53AD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C3C6529-779F-6999-AA3A-DEC0C1410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883CE-D44E-42F1-B662-2001132056EE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5793901-BC84-F373-9F6D-CE77BA0829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7222FCB-4075-367E-F55F-5660284949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CCA21-EC6B-404E-9601-63D33DA054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348817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D34AC9-8CEE-5BEB-F03C-89E15AEA3D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9034EE7-C61B-0FDD-C5E1-39E3230DF1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E790816-F0E1-9111-70A0-7485674C58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2CEC1D9-316F-0292-87B5-5A366FD690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883CE-D44E-42F1-B662-2001132056EE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B349E6-E844-EA45-4614-F996478F1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DAC8DC2-0E4C-1EB9-62E7-9A00928038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BCCA21-EC6B-404E-9601-63D33DA054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9631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94B2524-7240-A8CB-1564-666D089741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5ED4DA2-3251-8EB6-34F4-BB1C548F9E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20B4171-076B-29C2-378C-2DE7B7A9B1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C883CE-D44E-42F1-B662-2001132056EE}" type="datetimeFigureOut">
              <a:rPr lang="ko-KR" altLang="en-US" smtClean="0"/>
              <a:t>2023-03-13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7A69045-D0E1-13DD-CEF5-B298EBBA1E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FF2286-4F57-7C1A-8E9D-6FAF282949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BCCA21-EC6B-404E-9601-63D33DA0545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9957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exels Videos 2611250">
            <a:hlinkClick r:id="" action="ppaction://media"/>
            <a:extLst>
              <a:ext uri="{FF2B5EF4-FFF2-40B4-BE49-F238E27FC236}">
                <a16:creationId xmlns:a16="http://schemas.microsoft.com/office/drawing/2014/main" id="{26FDD91D-7A82-AE92-CB44-BEC87D35261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55782" y="-87628"/>
            <a:ext cx="12503564" cy="703325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00D49F14-3317-0D37-6C7F-608FFC9002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652626"/>
            <a:ext cx="9144000" cy="2387600"/>
          </a:xfrm>
        </p:spPr>
        <p:txBody>
          <a:bodyPr/>
          <a:lstStyle/>
          <a:p>
            <a:r>
              <a:rPr lang="ko-KR" altLang="en-US" dirty="0">
                <a:solidFill>
                  <a:srgbClr val="2462FC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게임 시장 분석과</a:t>
            </a:r>
            <a:br>
              <a:rPr lang="en-US" altLang="ko-KR" dirty="0">
                <a:solidFill>
                  <a:srgbClr val="2462FC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</a:br>
            <a:r>
              <a:rPr lang="ko-KR" altLang="en-US" dirty="0">
                <a:solidFill>
                  <a:srgbClr val="2462FC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향후 시장 예측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AA87CC9-DDB9-5FAD-86B7-7D223BF519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377493"/>
            <a:ext cx="9144000" cy="1655762"/>
          </a:xfrm>
        </p:spPr>
        <p:txBody>
          <a:bodyPr/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2023 AI 18 </a:t>
            </a:r>
            <a:r>
              <a:rPr lang="ko-KR" altLang="en-US" dirty="0">
                <a:solidFill>
                  <a:schemeClr val="bg1">
                    <a:lumMod val="75000"/>
                  </a:schemeClr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임진우</a:t>
            </a:r>
            <a:endParaRPr lang="en-US" altLang="ko-KR" dirty="0">
              <a:solidFill>
                <a:schemeClr val="bg1">
                  <a:lumMod val="75000"/>
                </a:schemeClr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ALL RIGHTS RESERVED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4" name="제목 1">
            <a:extLst>
              <a:ext uri="{FF2B5EF4-FFF2-40B4-BE49-F238E27FC236}">
                <a16:creationId xmlns:a16="http://schemas.microsoft.com/office/drawing/2014/main" id="{54ED6E0C-5669-9887-6E7E-44DDC3908583}"/>
              </a:ext>
            </a:extLst>
          </p:cNvPr>
          <p:cNvSpPr txBox="1">
            <a:spLocks/>
          </p:cNvSpPr>
          <p:nvPr/>
        </p:nvSpPr>
        <p:spPr>
          <a:xfrm>
            <a:off x="-1010817" y="-146928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>
                <a:solidFill>
                  <a:srgbClr val="FF000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SCORE</a:t>
            </a:r>
            <a:endParaRPr lang="ko-KR" altLang="en-US" sz="2000" dirty="0">
              <a:solidFill>
                <a:srgbClr val="FF0000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C2E15F-8DCB-FB1F-EC36-796EA96A6194}"/>
              </a:ext>
            </a:extLst>
          </p:cNvPr>
          <p:cNvSpPr txBox="1"/>
          <p:nvPr/>
        </p:nvSpPr>
        <p:spPr>
          <a:xfrm>
            <a:off x="3561183" y="755780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>
                    <a:lumMod val="85000"/>
                  </a:schemeClr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00</a:t>
            </a:r>
            <a:endParaRPr lang="ko-KR" altLang="en-US" sz="2000" dirty="0">
              <a:solidFill>
                <a:schemeClr val="bg1">
                  <a:lumMod val="85000"/>
                </a:schemeClr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6" name="제목 1">
            <a:extLst>
              <a:ext uri="{FF2B5EF4-FFF2-40B4-BE49-F238E27FC236}">
                <a16:creationId xmlns:a16="http://schemas.microsoft.com/office/drawing/2014/main" id="{EE8F75C8-CBA3-AE70-F7DB-7739B2062B3E}"/>
              </a:ext>
            </a:extLst>
          </p:cNvPr>
          <p:cNvSpPr txBox="1">
            <a:spLocks/>
          </p:cNvSpPr>
          <p:nvPr/>
        </p:nvSpPr>
        <p:spPr>
          <a:xfrm>
            <a:off x="4002329" y="-1431765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2000" dirty="0">
                <a:solidFill>
                  <a:srgbClr val="FF000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HI-SCORE</a:t>
            </a:r>
            <a:endParaRPr lang="ko-KR" altLang="en-US" sz="2000" dirty="0">
              <a:solidFill>
                <a:srgbClr val="FF0000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344D061-3F80-7FB8-551B-49CC77A6F77F}"/>
              </a:ext>
            </a:extLst>
          </p:cNvPr>
          <p:cNvSpPr txBox="1"/>
          <p:nvPr/>
        </p:nvSpPr>
        <p:spPr>
          <a:xfrm>
            <a:off x="8738872" y="855808"/>
            <a:ext cx="4411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000" dirty="0">
                <a:solidFill>
                  <a:schemeClr val="bg1">
                    <a:lumMod val="85000"/>
                  </a:schemeClr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00</a:t>
            </a:r>
            <a:endParaRPr lang="ko-KR" altLang="en-US" sz="2000" dirty="0">
              <a:solidFill>
                <a:schemeClr val="bg1">
                  <a:lumMod val="85000"/>
                </a:schemeClr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197A79-F8C3-45D4-7DCC-0057E6A69D87}"/>
              </a:ext>
            </a:extLst>
          </p:cNvPr>
          <p:cNvSpPr txBox="1"/>
          <p:nvPr/>
        </p:nvSpPr>
        <p:spPr>
          <a:xfrm>
            <a:off x="4881565" y="3579248"/>
            <a:ext cx="2428870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500" dirty="0">
                <a:solidFill>
                  <a:srgbClr val="00B0F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PUSH SPACE KEY</a:t>
            </a:r>
            <a:endParaRPr lang="ko-KR" altLang="en-US" sz="2500" dirty="0">
              <a:solidFill>
                <a:srgbClr val="00B0F0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pic>
        <p:nvPicPr>
          <p:cNvPr id="1028" name="Picture 4" descr="dd">
            <a:extLst>
              <a:ext uri="{FF2B5EF4-FFF2-40B4-BE49-F238E27FC236}">
                <a16:creationId xmlns:a16="http://schemas.microsoft.com/office/drawing/2014/main" id="{ADE5DC39-AE43-75A1-BB77-229F4FED15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305" b="27991"/>
          <a:stretch/>
        </p:blipFill>
        <p:spPr bwMode="auto">
          <a:xfrm flipH="1">
            <a:off x="5665743" y="4296487"/>
            <a:ext cx="860514" cy="8408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3662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35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discrete" valueType="str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hidden"/>
                                          </p:val>
                                        </p:tav>
                                        <p:tav tm="50000">
                                          <p:val>
                                            <p:strVal val="visible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000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0" descr="Somewhere in pixel space">
            <a:extLst>
              <a:ext uri="{FF2B5EF4-FFF2-40B4-BE49-F238E27FC236}">
                <a16:creationId xmlns:a16="http://schemas.microsoft.com/office/drawing/2014/main" id="{ED9E4C9C-32C2-AC84-657D-39447826D1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81D8821-5486-E4F3-037B-0DDE5C4571B9}"/>
              </a:ext>
            </a:extLst>
          </p:cNvPr>
          <p:cNvSpPr txBox="1"/>
          <p:nvPr/>
        </p:nvSpPr>
        <p:spPr>
          <a:xfrm>
            <a:off x="561122" y="635044"/>
            <a:ext cx="71737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00B0F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결론</a:t>
            </a:r>
            <a:endParaRPr lang="ko-KR" altLang="en-US" sz="4000" dirty="0">
              <a:solidFill>
                <a:srgbClr val="00B0F0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AFE06C-BDE7-8CB5-2071-41418A51C6F3}"/>
              </a:ext>
            </a:extLst>
          </p:cNvPr>
          <p:cNvSpPr txBox="1"/>
          <p:nvPr/>
        </p:nvSpPr>
        <p:spPr>
          <a:xfrm>
            <a:off x="561122" y="1804595"/>
            <a:ext cx="83792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액션 장르 게임을 소니에 출시하는 것이 가장 유리하다는 것을 알 수 있다</a:t>
            </a:r>
            <a:r>
              <a:rPr lang="en-US" altLang="ko-KR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.</a:t>
            </a:r>
            <a:endParaRPr lang="ko-KR" altLang="en-US" dirty="0">
              <a:solidFill>
                <a:schemeClr val="bg1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19380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 bldLvl="5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Picture 10" descr="Somewhere in pixel space">
            <a:extLst>
              <a:ext uri="{FF2B5EF4-FFF2-40B4-BE49-F238E27FC236}">
                <a16:creationId xmlns:a16="http://schemas.microsoft.com/office/drawing/2014/main" id="{5943D697-5801-69C3-8AAE-873E009AEDF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0476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A44D3A-3CAA-45FD-3AF9-57B7C38310CD}"/>
              </a:ext>
            </a:extLst>
          </p:cNvPr>
          <p:cNvSpPr txBox="1"/>
          <p:nvPr/>
        </p:nvSpPr>
        <p:spPr>
          <a:xfrm>
            <a:off x="4977744" y="693676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000" dirty="0">
                <a:solidFill>
                  <a:srgbClr val="00B0F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- </a:t>
            </a:r>
            <a:r>
              <a:rPr lang="ko-KR" altLang="en-US" sz="4000" dirty="0">
                <a:solidFill>
                  <a:srgbClr val="00B0F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목차 </a:t>
            </a:r>
            <a:r>
              <a:rPr lang="en-US" altLang="ko-KR" sz="4000" dirty="0">
                <a:solidFill>
                  <a:srgbClr val="00B0F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-</a:t>
            </a:r>
            <a:endParaRPr lang="ko-KR" altLang="en-US" sz="4000" dirty="0">
              <a:solidFill>
                <a:srgbClr val="00B0F0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2A6475-EA41-16C4-36E9-9800202E89FB}"/>
              </a:ext>
            </a:extLst>
          </p:cNvPr>
          <p:cNvSpPr txBox="1"/>
          <p:nvPr/>
        </p:nvSpPr>
        <p:spPr>
          <a:xfrm>
            <a:off x="4785385" y="2283549"/>
            <a:ext cx="26212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00B0F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데이터 정제 및 분석</a:t>
            </a:r>
          </a:p>
        </p:txBody>
      </p:sp>
      <p:pic>
        <p:nvPicPr>
          <p:cNvPr id="2050" name="Picture 2" descr="Zako">
            <a:extLst>
              <a:ext uri="{FF2B5EF4-FFF2-40B4-BE49-F238E27FC236}">
                <a16:creationId xmlns:a16="http://schemas.microsoft.com/office/drawing/2014/main" id="{AFDB9376-D17F-9732-C0E6-43B964949E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4706" y="2307407"/>
            <a:ext cx="400110" cy="4001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Tombow">
            <a:extLst>
              <a:ext uri="{FF2B5EF4-FFF2-40B4-BE49-F238E27FC236}">
                <a16:creationId xmlns:a16="http://schemas.microsoft.com/office/drawing/2014/main" id="{8625C134-FE52-B186-D542-02FEFE6C4D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1833" y="2835011"/>
            <a:ext cx="765855" cy="7658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C6DDADC-41FA-D536-F61E-79DE6C982114}"/>
              </a:ext>
            </a:extLst>
          </p:cNvPr>
          <p:cNvSpPr txBox="1"/>
          <p:nvPr/>
        </p:nvSpPr>
        <p:spPr>
          <a:xfrm>
            <a:off x="4913625" y="2988414"/>
            <a:ext cx="23647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00B0F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가설 설정 및 검정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D41BD43-85F8-C4ED-B924-13F4B21B026E}"/>
              </a:ext>
            </a:extLst>
          </p:cNvPr>
          <p:cNvSpPr txBox="1"/>
          <p:nvPr/>
        </p:nvSpPr>
        <p:spPr>
          <a:xfrm>
            <a:off x="5747186" y="3600866"/>
            <a:ext cx="6976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00B0F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결론</a:t>
            </a:r>
          </a:p>
        </p:txBody>
      </p:sp>
      <p:pic>
        <p:nvPicPr>
          <p:cNvPr id="2054" name="Picture 6" descr="Scorpion">
            <a:extLst>
              <a:ext uri="{FF2B5EF4-FFF2-40B4-BE49-F238E27FC236}">
                <a16:creationId xmlns:a16="http://schemas.microsoft.com/office/drawing/2014/main" id="{6E78C7F8-8F57-D0EB-BC88-EF1DD9537B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4706" y="3600956"/>
            <a:ext cx="489856" cy="489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부제목 2">
            <a:extLst>
              <a:ext uri="{FF2B5EF4-FFF2-40B4-BE49-F238E27FC236}">
                <a16:creationId xmlns:a16="http://schemas.microsoft.com/office/drawing/2014/main" id="{E8339860-B79C-3168-4A0C-68E9691E5E15}"/>
              </a:ext>
            </a:extLst>
          </p:cNvPr>
          <p:cNvSpPr txBox="1">
            <a:spLocks/>
          </p:cNvSpPr>
          <p:nvPr/>
        </p:nvSpPr>
        <p:spPr>
          <a:xfrm>
            <a:off x="1523999" y="633649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1500" dirty="0">
                <a:solidFill>
                  <a:schemeClr val="bg1">
                    <a:lumMod val="75000"/>
                  </a:schemeClr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ALL RIGHTS RESERVED</a:t>
            </a:r>
            <a:endParaRPr lang="ko-KR" altLang="en-US" sz="1500" dirty="0">
              <a:solidFill>
                <a:schemeClr val="bg1">
                  <a:lumMod val="75000"/>
                </a:schemeClr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BBDA375-53E0-BF68-3DA5-FA3198DC5647}"/>
              </a:ext>
            </a:extLst>
          </p:cNvPr>
          <p:cNvSpPr txBox="1"/>
          <p:nvPr/>
        </p:nvSpPr>
        <p:spPr>
          <a:xfrm>
            <a:off x="5426589" y="1791994"/>
            <a:ext cx="133882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solidFill>
                  <a:srgbClr val="00B0F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목표 설정</a:t>
            </a:r>
          </a:p>
        </p:txBody>
      </p:sp>
    </p:spTree>
    <p:extLst>
      <p:ext uri="{BB962C8B-B14F-4D97-AF65-F5344CB8AC3E}">
        <p14:creationId xmlns:p14="http://schemas.microsoft.com/office/powerpoint/2010/main" val="1521830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10" grpId="0"/>
      <p:bldP spid="11" grpId="0"/>
      <p:bldP spid="1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0" descr="Somewhere in pixel space">
            <a:extLst>
              <a:ext uri="{FF2B5EF4-FFF2-40B4-BE49-F238E27FC236}">
                <a16:creationId xmlns:a16="http://schemas.microsoft.com/office/drawing/2014/main" id="{9E0E0029-7624-5E6F-084D-396E836ECC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A44D3A-3CAA-45FD-3AF9-57B7C38310CD}"/>
              </a:ext>
            </a:extLst>
          </p:cNvPr>
          <p:cNvSpPr txBox="1"/>
          <p:nvPr/>
        </p:nvSpPr>
        <p:spPr>
          <a:xfrm>
            <a:off x="561122" y="635044"/>
            <a:ext cx="717375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00B0F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목표</a:t>
            </a:r>
          </a:p>
        </p:txBody>
      </p:sp>
      <p:sp>
        <p:nvSpPr>
          <p:cNvPr id="12" name="부제목 2">
            <a:extLst>
              <a:ext uri="{FF2B5EF4-FFF2-40B4-BE49-F238E27FC236}">
                <a16:creationId xmlns:a16="http://schemas.microsoft.com/office/drawing/2014/main" id="{E8339860-B79C-3168-4A0C-68E9691E5E15}"/>
              </a:ext>
            </a:extLst>
          </p:cNvPr>
          <p:cNvSpPr txBox="1">
            <a:spLocks/>
          </p:cNvSpPr>
          <p:nvPr/>
        </p:nvSpPr>
        <p:spPr>
          <a:xfrm>
            <a:off x="1523999" y="633649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1500" dirty="0">
                <a:solidFill>
                  <a:schemeClr val="bg1">
                    <a:lumMod val="75000"/>
                  </a:schemeClr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ALL RIGHTS RESERVED</a:t>
            </a:r>
            <a:endParaRPr lang="ko-KR" altLang="en-US" sz="1500" dirty="0">
              <a:solidFill>
                <a:schemeClr val="bg1">
                  <a:lumMod val="75000"/>
                </a:schemeClr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D83059-E7BE-92F1-C442-0D18545A70C0}"/>
              </a:ext>
            </a:extLst>
          </p:cNvPr>
          <p:cNvSpPr txBox="1"/>
          <p:nvPr/>
        </p:nvSpPr>
        <p:spPr>
          <a:xfrm>
            <a:off x="561121" y="2610816"/>
            <a:ext cx="896038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어떤 게임사에</a:t>
            </a:r>
            <a:r>
              <a:rPr lang="en-US" altLang="ko-KR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어떤 장르를 출시해야</a:t>
            </a:r>
            <a:r>
              <a:rPr lang="en-US" altLang="ko-KR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, </a:t>
            </a:r>
            <a:r>
              <a:rPr lang="ko-KR" altLang="en-US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판매량을 </a:t>
            </a:r>
            <a:endParaRPr lang="en-US" altLang="ko-KR" dirty="0">
              <a:solidFill>
                <a:schemeClr val="bg1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  <a:p>
            <a:r>
              <a:rPr lang="ko-KR" altLang="en-US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최대화 할 수 있을까</a:t>
            </a:r>
            <a:r>
              <a:rPr lang="en-US" altLang="ko-KR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? </a:t>
            </a:r>
          </a:p>
          <a:p>
            <a:endParaRPr lang="en-US" altLang="ko-KR" dirty="0">
              <a:solidFill>
                <a:schemeClr val="bg1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48DF88-4137-DF69-3FC2-FA439B1108F5}"/>
              </a:ext>
            </a:extLst>
          </p:cNvPr>
          <p:cNvSpPr txBox="1"/>
          <p:nvPr/>
        </p:nvSpPr>
        <p:spPr>
          <a:xfrm>
            <a:off x="561122" y="3785519"/>
            <a:ext cx="46858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이를 목표로 삼아 분석을 진행하였습니다</a:t>
            </a:r>
            <a:r>
              <a:rPr lang="en-US" altLang="ko-KR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940100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 bldLvl="5"/>
      <p:bldP spid="5" grpId="0" bldLvl="5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0" descr="Somewhere in pixel space">
            <a:extLst>
              <a:ext uri="{FF2B5EF4-FFF2-40B4-BE49-F238E27FC236}">
                <a16:creationId xmlns:a16="http://schemas.microsoft.com/office/drawing/2014/main" id="{9E0E0029-7624-5E6F-084D-396E836ECC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0476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A44D3A-3CAA-45FD-3AF9-57B7C38310CD}"/>
              </a:ext>
            </a:extLst>
          </p:cNvPr>
          <p:cNvSpPr txBox="1"/>
          <p:nvPr/>
        </p:nvSpPr>
        <p:spPr>
          <a:xfrm>
            <a:off x="561122" y="635044"/>
            <a:ext cx="71737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00B0F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데이터 추출</a:t>
            </a:r>
            <a:endParaRPr lang="ko-KR" altLang="en-US" sz="4000" dirty="0">
              <a:solidFill>
                <a:srgbClr val="00B0F0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12" name="부제목 2">
            <a:extLst>
              <a:ext uri="{FF2B5EF4-FFF2-40B4-BE49-F238E27FC236}">
                <a16:creationId xmlns:a16="http://schemas.microsoft.com/office/drawing/2014/main" id="{E8339860-B79C-3168-4A0C-68E9691E5E15}"/>
              </a:ext>
            </a:extLst>
          </p:cNvPr>
          <p:cNvSpPr txBox="1">
            <a:spLocks/>
          </p:cNvSpPr>
          <p:nvPr/>
        </p:nvSpPr>
        <p:spPr>
          <a:xfrm>
            <a:off x="1523999" y="633649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1500" dirty="0">
                <a:solidFill>
                  <a:schemeClr val="bg1">
                    <a:lumMod val="75000"/>
                  </a:schemeClr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ALL RIGHTS RESERVED</a:t>
            </a:r>
            <a:endParaRPr lang="ko-KR" altLang="en-US" sz="1500" dirty="0">
              <a:solidFill>
                <a:schemeClr val="bg1">
                  <a:lumMod val="75000"/>
                </a:schemeClr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D83059-E7BE-92F1-C442-0D18545A70C0}"/>
              </a:ext>
            </a:extLst>
          </p:cNvPr>
          <p:cNvSpPr txBox="1"/>
          <p:nvPr/>
        </p:nvSpPr>
        <p:spPr>
          <a:xfrm>
            <a:off x="561122" y="1804595"/>
            <a:ext cx="67633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0" i="0" dirty="0" err="1">
                <a:solidFill>
                  <a:schemeClr val="bg1"/>
                </a:solidFill>
                <a:effectLst/>
                <a:latin typeface="Neo둥근모" panose="02010509060201040203" pitchFamily="1" charset="-127"/>
                <a:ea typeface="Neo둥근모" panose="02010509060201040203" pitchFamily="1" charset="-127"/>
              </a:rPr>
              <a:t>Vgchartz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eo둥근모" panose="02010509060201040203" pitchFamily="1" charset="-127"/>
                <a:ea typeface="Neo둥근모" panose="02010509060201040203" pitchFamily="1" charset="-127"/>
              </a:rPr>
              <a:t>에서 데이터를 추출하여 </a:t>
            </a:r>
            <a:r>
              <a:rPr lang="ko-KR" altLang="en-US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다음과 같은 데이터를 생성</a:t>
            </a:r>
            <a:endParaRPr lang="en-US" altLang="ko-KR" b="0" i="0" dirty="0">
              <a:solidFill>
                <a:schemeClr val="bg1"/>
              </a:solidFill>
              <a:effectLst/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401C52E7-8B4C-2B44-91E5-B5CCDEFAAC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003" y="2610585"/>
            <a:ext cx="9220200" cy="2920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0580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 bldLvl="5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0" descr="Somewhere in pixel space">
            <a:extLst>
              <a:ext uri="{FF2B5EF4-FFF2-40B4-BE49-F238E27FC236}">
                <a16:creationId xmlns:a16="http://schemas.microsoft.com/office/drawing/2014/main" id="{ED9E4C9C-32C2-AC84-657D-39447826D1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0476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A44D3A-3CAA-45FD-3AF9-57B7C38310CD}"/>
              </a:ext>
            </a:extLst>
          </p:cNvPr>
          <p:cNvSpPr txBox="1"/>
          <p:nvPr/>
        </p:nvSpPr>
        <p:spPr>
          <a:xfrm>
            <a:off x="561122" y="635044"/>
            <a:ext cx="71737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00B0F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데이터 정제</a:t>
            </a:r>
            <a:endParaRPr lang="ko-KR" altLang="en-US" sz="4000" dirty="0">
              <a:solidFill>
                <a:srgbClr val="00B0F0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12" name="부제목 2">
            <a:extLst>
              <a:ext uri="{FF2B5EF4-FFF2-40B4-BE49-F238E27FC236}">
                <a16:creationId xmlns:a16="http://schemas.microsoft.com/office/drawing/2014/main" id="{E8339860-B79C-3168-4A0C-68E9691E5E15}"/>
              </a:ext>
            </a:extLst>
          </p:cNvPr>
          <p:cNvSpPr txBox="1">
            <a:spLocks/>
          </p:cNvSpPr>
          <p:nvPr/>
        </p:nvSpPr>
        <p:spPr>
          <a:xfrm>
            <a:off x="1523999" y="633649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ko-KR" sz="1500" dirty="0">
                <a:solidFill>
                  <a:schemeClr val="bg1">
                    <a:lumMod val="75000"/>
                  </a:schemeClr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ALL RIGHTS RESERVED</a:t>
            </a:r>
            <a:endParaRPr lang="ko-KR" altLang="en-US" sz="1500" dirty="0">
              <a:solidFill>
                <a:schemeClr val="bg1">
                  <a:lumMod val="75000"/>
                </a:schemeClr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D83059-E7BE-92F1-C442-0D18545A70C0}"/>
              </a:ext>
            </a:extLst>
          </p:cNvPr>
          <p:cNvSpPr txBox="1"/>
          <p:nvPr/>
        </p:nvSpPr>
        <p:spPr>
          <a:xfrm>
            <a:off x="561122" y="1804595"/>
            <a:ext cx="82638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데이터의 중복되는 값을 삭제하였고 이름</a:t>
            </a:r>
            <a:r>
              <a:rPr lang="en-US" altLang="ko-KR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(“Name”)</a:t>
            </a:r>
            <a:r>
              <a:rPr lang="ko-KR" altLang="en-US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을 기준으로 </a:t>
            </a:r>
            <a:r>
              <a:rPr lang="ko-KR" altLang="en-US" dirty="0" err="1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결측치</a:t>
            </a:r>
            <a:r>
              <a:rPr lang="ko-KR" altLang="en-US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 제거</a:t>
            </a:r>
            <a:endParaRPr lang="en-US" altLang="ko-KR" b="0" i="0" dirty="0">
              <a:solidFill>
                <a:schemeClr val="bg1"/>
              </a:solidFill>
              <a:effectLst/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B43EC61-6378-288E-7B1E-40AD0D368308}"/>
              </a:ext>
            </a:extLst>
          </p:cNvPr>
          <p:cNvSpPr txBox="1"/>
          <p:nvPr/>
        </p:nvSpPr>
        <p:spPr>
          <a:xfrm>
            <a:off x="561122" y="3701214"/>
            <a:ext cx="35317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연도와 가격의 </a:t>
            </a:r>
            <a:r>
              <a:rPr lang="ko-KR" altLang="en-US" dirty="0" err="1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오류값들을</a:t>
            </a:r>
            <a:r>
              <a:rPr lang="ko-KR" altLang="en-US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 정정</a:t>
            </a:r>
            <a:endParaRPr lang="en-US" altLang="ko-KR" b="0" i="0" dirty="0">
              <a:solidFill>
                <a:schemeClr val="bg1"/>
              </a:solidFill>
              <a:effectLst/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DAD916-61C9-A4CD-34CE-7C97F63BFE17}"/>
              </a:ext>
            </a:extLst>
          </p:cNvPr>
          <p:cNvSpPr txBox="1"/>
          <p:nvPr/>
        </p:nvSpPr>
        <p:spPr>
          <a:xfrm>
            <a:off x="1605619" y="2604814"/>
            <a:ext cx="50321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0" i="0" dirty="0">
                <a:solidFill>
                  <a:schemeClr val="bg1"/>
                </a:solidFill>
                <a:effectLst/>
                <a:latin typeface="Neo둥근모" panose="02010509060201040203" pitchFamily="1" charset="-127"/>
                <a:ea typeface="Neo둥근모" panose="02010509060201040203" pitchFamily="1" charset="-127"/>
              </a:rPr>
              <a:t>Ex)</a:t>
            </a:r>
            <a:r>
              <a:rPr lang="ko-KR" altLang="en-US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 </a:t>
            </a:r>
            <a:r>
              <a:rPr lang="en-US" altLang="ko-KR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Metroid Prime</a:t>
            </a:r>
            <a:r>
              <a:rPr lang="ko-KR" altLang="en-US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의 중복이 확인되어 제거 </a:t>
            </a:r>
            <a:endParaRPr lang="en-US" altLang="ko-KR" b="0" i="0" dirty="0">
              <a:solidFill>
                <a:schemeClr val="bg1"/>
              </a:solidFill>
              <a:effectLst/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C5214E-0C3E-BE28-8158-7CF78A037936}"/>
              </a:ext>
            </a:extLst>
          </p:cNvPr>
          <p:cNvSpPr txBox="1"/>
          <p:nvPr/>
        </p:nvSpPr>
        <p:spPr>
          <a:xfrm>
            <a:off x="1605619" y="3059668"/>
            <a:ext cx="74558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0" i="0" dirty="0">
                <a:solidFill>
                  <a:schemeClr val="bg1"/>
                </a:solidFill>
                <a:effectLst/>
                <a:latin typeface="Neo둥근모" panose="02010509060201040203" pitchFamily="1" charset="-127"/>
                <a:ea typeface="Neo둥근모" panose="02010509060201040203" pitchFamily="1" charset="-127"/>
              </a:rPr>
              <a:t>Ex) </a:t>
            </a:r>
            <a:r>
              <a:rPr lang="ko-KR" altLang="en-US" b="0" i="0" dirty="0" err="1">
                <a:solidFill>
                  <a:schemeClr val="bg1"/>
                </a:solidFill>
                <a:effectLst/>
                <a:latin typeface="Neo둥근모" panose="02010509060201040203" pitchFamily="1" charset="-127"/>
                <a:ea typeface="Neo둥근모" panose="02010509060201040203" pitchFamily="1" charset="-127"/>
              </a:rPr>
              <a:t>결측치가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eo둥근모" panose="02010509060201040203" pitchFamily="1" charset="-127"/>
                <a:ea typeface="Neo둥근모" panose="02010509060201040203" pitchFamily="1" charset="-127"/>
              </a:rPr>
              <a:t> 존재한다면 이름이 동일한 다른 데이터의 값으로 대체</a:t>
            </a:r>
            <a:endParaRPr lang="en-US" altLang="ko-KR" b="0" i="0" dirty="0">
              <a:solidFill>
                <a:schemeClr val="bg1"/>
              </a:solidFill>
              <a:effectLst/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08ECE4-4C65-B4A4-EA0D-863AE9B1EC2C}"/>
              </a:ext>
            </a:extLst>
          </p:cNvPr>
          <p:cNvSpPr txBox="1"/>
          <p:nvPr/>
        </p:nvSpPr>
        <p:spPr>
          <a:xfrm>
            <a:off x="1605619" y="4377310"/>
            <a:ext cx="5840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0" i="0" dirty="0">
                <a:solidFill>
                  <a:schemeClr val="bg1"/>
                </a:solidFill>
                <a:effectLst/>
                <a:latin typeface="Neo둥근모" panose="02010509060201040203" pitchFamily="1" charset="-127"/>
                <a:ea typeface="Neo둥근모" panose="02010509060201040203" pitchFamily="1" charset="-127"/>
              </a:rPr>
              <a:t>Ex)3K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eo둥근모" panose="02010509060201040203" pitchFamily="1" charset="-127"/>
                <a:ea typeface="Neo둥근모" panose="02010509060201040203" pitchFamily="1" charset="-127"/>
              </a:rPr>
              <a:t>와 같은 </a:t>
            </a:r>
            <a:r>
              <a:rPr lang="ko-KR" altLang="en-US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문자열 데이터를</a:t>
            </a:r>
            <a:r>
              <a:rPr lang="ko-KR" altLang="en-US" b="0" i="0" dirty="0">
                <a:solidFill>
                  <a:schemeClr val="bg1"/>
                </a:solidFill>
                <a:effectLst/>
                <a:latin typeface="Neo둥근모" panose="02010509060201040203" pitchFamily="1" charset="-127"/>
                <a:ea typeface="Neo둥근모" panose="02010509060201040203" pitchFamily="1" charset="-127"/>
              </a:rPr>
              <a:t> </a:t>
            </a:r>
            <a:r>
              <a:rPr lang="ko-KR" altLang="en-US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숫자형 데이터로 변경</a:t>
            </a:r>
            <a:endParaRPr lang="en-US" altLang="ko-KR" b="0" i="0" dirty="0">
              <a:solidFill>
                <a:schemeClr val="bg1"/>
              </a:solidFill>
              <a:effectLst/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E9AD4E3-56E3-7A2F-4B23-46B87145E9C8}"/>
              </a:ext>
            </a:extLst>
          </p:cNvPr>
          <p:cNvSpPr txBox="1"/>
          <p:nvPr/>
        </p:nvSpPr>
        <p:spPr>
          <a:xfrm>
            <a:off x="561122" y="4964678"/>
            <a:ext cx="3300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2000</a:t>
            </a:r>
            <a:r>
              <a:rPr lang="ko-KR" altLang="en-US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년도 이전의 데이터 제거</a:t>
            </a:r>
            <a:endParaRPr lang="en-US" altLang="ko-KR" b="0" i="0" dirty="0">
              <a:solidFill>
                <a:schemeClr val="bg1"/>
              </a:solidFill>
              <a:effectLst/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45467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 bldLvl="5"/>
      <p:bldP spid="2" grpId="0" bldLvl="5"/>
      <p:bldP spid="3" grpId="0" bldLvl="5"/>
      <p:bldP spid="5" grpId="0" bldLvl="5"/>
      <p:bldP spid="6" grpId="0" bldLvl="5"/>
      <p:bldP spid="8" grpId="0" bldLvl="5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10" descr="Somewhere in pixel space">
            <a:extLst>
              <a:ext uri="{FF2B5EF4-FFF2-40B4-BE49-F238E27FC236}">
                <a16:creationId xmlns:a16="http://schemas.microsoft.com/office/drawing/2014/main" id="{34FC05E9-8BEA-D55C-319D-4AEF323CA8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A44D3A-3CAA-45FD-3AF9-57B7C38310CD}"/>
              </a:ext>
            </a:extLst>
          </p:cNvPr>
          <p:cNvSpPr txBox="1"/>
          <p:nvPr/>
        </p:nvSpPr>
        <p:spPr>
          <a:xfrm>
            <a:off x="561122" y="399902"/>
            <a:ext cx="71737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00B0F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데이터 분석</a:t>
            </a:r>
            <a:endParaRPr lang="ko-KR" altLang="en-US" sz="4000" dirty="0">
              <a:solidFill>
                <a:srgbClr val="00B0F0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D83059-E7BE-92F1-C442-0D18545A70C0}"/>
              </a:ext>
            </a:extLst>
          </p:cNvPr>
          <p:cNvSpPr txBox="1"/>
          <p:nvPr/>
        </p:nvSpPr>
        <p:spPr>
          <a:xfrm>
            <a:off x="561122" y="1804595"/>
            <a:ext cx="66479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0" i="0" dirty="0">
                <a:solidFill>
                  <a:schemeClr val="bg1"/>
                </a:solidFill>
                <a:effectLst/>
                <a:latin typeface="Neo둥근모" panose="02010509060201040203" pitchFamily="1" charset="-127"/>
                <a:ea typeface="Neo둥근모" panose="02010509060201040203" pitchFamily="1" charset="-127"/>
              </a:rPr>
              <a:t>각 지역의 장르별 판매량의 합을 분석</a:t>
            </a:r>
            <a:r>
              <a:rPr lang="ko-KR" altLang="en-US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하여 원형 차트로 생성</a:t>
            </a:r>
            <a:endParaRPr lang="en-US" altLang="ko-KR" dirty="0">
              <a:solidFill>
                <a:schemeClr val="bg1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  <a:p>
            <a:endParaRPr lang="en-US" altLang="ko-KR" b="0" i="0" dirty="0">
              <a:solidFill>
                <a:schemeClr val="bg1"/>
              </a:solidFill>
              <a:effectLst/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pic>
        <p:nvPicPr>
          <p:cNvPr id="3092" name="Picture 20">
            <a:extLst>
              <a:ext uri="{FF2B5EF4-FFF2-40B4-BE49-F238E27FC236}">
                <a16:creationId xmlns:a16="http://schemas.microsoft.com/office/drawing/2014/main" id="{7DC8F234-6F74-413E-0FD7-DA4D4A8D6B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222" y="1092469"/>
            <a:ext cx="6044677" cy="56205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7" name="표 7">
            <a:extLst>
              <a:ext uri="{FF2B5EF4-FFF2-40B4-BE49-F238E27FC236}">
                <a16:creationId xmlns:a16="http://schemas.microsoft.com/office/drawing/2014/main" id="{3CC789AF-07A5-470F-9C41-5D0A63876C2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1765544"/>
              </p:ext>
            </p:extLst>
          </p:nvPr>
        </p:nvGraphicFramePr>
        <p:xfrm>
          <a:off x="7578728" y="2004957"/>
          <a:ext cx="3347103" cy="2451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47103">
                  <a:extLst>
                    <a:ext uri="{9D8B030D-6E8A-4147-A177-3AD203B41FA5}">
                      <a16:colId xmlns:a16="http://schemas.microsoft.com/office/drawing/2014/main" val="4062048969"/>
                    </a:ext>
                  </a:extLst>
                </a:gridCol>
              </a:tblGrid>
              <a:tr h="37576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dirty="0">
                          <a:latin typeface="Neo둥근모" panose="02010509060201040203" pitchFamily="1" charset="-127"/>
                          <a:ea typeface="Neo둥근모" panose="02010509060201040203" pitchFamily="1" charset="-127"/>
                        </a:rPr>
                        <a:t>북미 대륙의 장르별 판매량 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2378661"/>
                  </a:ext>
                </a:extLst>
              </a:tr>
              <a:tr h="5190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eo둥근모" panose="02010509060201040203" pitchFamily="1" charset="-127"/>
                          <a:ea typeface="Neo둥근모" panose="02010509060201040203" pitchFamily="1" charset="-127"/>
                        </a:rPr>
                        <a:t>플랫폼형 게임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1157691"/>
                  </a:ext>
                </a:extLst>
              </a:tr>
              <a:tr h="5190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eo둥근모" panose="02010509060201040203" pitchFamily="1" charset="-127"/>
                          <a:ea typeface="Neo둥근모" panose="02010509060201040203" pitchFamily="1" charset="-127"/>
                        </a:rPr>
                        <a:t>슈팅게임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9841065"/>
                  </a:ext>
                </a:extLst>
              </a:tr>
              <a:tr h="5190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eo둥근모" panose="02010509060201040203" pitchFamily="1" charset="-127"/>
                          <a:ea typeface="Neo둥근모" panose="02010509060201040203" pitchFamily="1" charset="-127"/>
                        </a:rPr>
                        <a:t>스포츠 게임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3864531"/>
                  </a:ext>
                </a:extLst>
              </a:tr>
              <a:tr h="5190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eo둥근모" panose="02010509060201040203" pitchFamily="1" charset="-127"/>
                          <a:ea typeface="Neo둥근모" panose="02010509060201040203" pitchFamily="1" charset="-127"/>
                        </a:rPr>
                        <a:t>레이싱 게임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7029499"/>
                  </a:ext>
                </a:extLst>
              </a:tr>
            </a:tbl>
          </a:graphicData>
        </a:graphic>
      </p:graphicFrame>
      <p:pic>
        <p:nvPicPr>
          <p:cNvPr id="3094" name="Picture 22">
            <a:extLst>
              <a:ext uri="{FF2B5EF4-FFF2-40B4-BE49-F238E27FC236}">
                <a16:creationId xmlns:a16="http://schemas.microsoft.com/office/drawing/2014/main" id="{37FD2156-515C-69B5-4C2D-79B192CC42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1444" y="1062184"/>
            <a:ext cx="6030912" cy="5681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E18D5010-B84A-C33F-12B0-1FEA58B5541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3356925"/>
              </p:ext>
            </p:extLst>
          </p:nvPr>
        </p:nvGraphicFramePr>
        <p:xfrm>
          <a:off x="7547226" y="2078469"/>
          <a:ext cx="3347103" cy="245179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47103">
                  <a:extLst>
                    <a:ext uri="{9D8B030D-6E8A-4147-A177-3AD203B41FA5}">
                      <a16:colId xmlns:a16="http://schemas.microsoft.com/office/drawing/2014/main" val="4062048969"/>
                    </a:ext>
                  </a:extLst>
                </a:gridCol>
              </a:tblGrid>
              <a:tr h="3757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Neo둥근모" panose="02010509060201040203" pitchFamily="1" charset="-127"/>
                          <a:ea typeface="Neo둥근모" panose="02010509060201040203" pitchFamily="1" charset="-127"/>
                        </a:rPr>
                        <a:t>일본의 장르별 판매량 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2378661"/>
                  </a:ext>
                </a:extLst>
              </a:tr>
              <a:tr h="5190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eo둥근모" panose="02010509060201040203" pitchFamily="1" charset="-127"/>
                          <a:ea typeface="Neo둥근모" panose="02010509060201040203" pitchFamily="1" charset="-127"/>
                        </a:rPr>
                        <a:t>롤플레잉 게임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1157691"/>
                  </a:ext>
                </a:extLst>
              </a:tr>
              <a:tr h="5190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eo둥근모" panose="02010509060201040203" pitchFamily="1" charset="-127"/>
                          <a:ea typeface="Neo둥근모" panose="02010509060201040203" pitchFamily="1" charset="-127"/>
                        </a:rPr>
                        <a:t>플랫폼형 게임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9841065"/>
                  </a:ext>
                </a:extLst>
              </a:tr>
              <a:tr h="5190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eo둥근모" panose="02010509060201040203" pitchFamily="1" charset="-127"/>
                          <a:ea typeface="Neo둥근모" panose="02010509060201040203" pitchFamily="1" charset="-127"/>
                        </a:rPr>
                        <a:t>격투 게임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3864531"/>
                  </a:ext>
                </a:extLst>
              </a:tr>
              <a:tr h="51900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eo둥근모" panose="02010509060201040203" pitchFamily="1" charset="-127"/>
                          <a:ea typeface="Neo둥근모" panose="02010509060201040203" pitchFamily="1" charset="-127"/>
                        </a:rPr>
                        <a:t>퍼즐 게임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7029499"/>
                  </a:ext>
                </a:extLst>
              </a:tr>
            </a:tbl>
          </a:graphicData>
        </a:graphic>
      </p:graphicFrame>
      <p:graphicFrame>
        <p:nvGraphicFramePr>
          <p:cNvPr id="10" name="표 9">
            <a:extLst>
              <a:ext uri="{FF2B5EF4-FFF2-40B4-BE49-F238E27FC236}">
                <a16:creationId xmlns:a16="http://schemas.microsoft.com/office/drawing/2014/main" id="{91D1C7C8-A074-3260-B6D5-F36B884723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81457510"/>
              </p:ext>
            </p:extLst>
          </p:nvPr>
        </p:nvGraphicFramePr>
        <p:xfrm>
          <a:off x="7578728" y="2006754"/>
          <a:ext cx="3347103" cy="23996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47103">
                  <a:extLst>
                    <a:ext uri="{9D8B030D-6E8A-4147-A177-3AD203B41FA5}">
                      <a16:colId xmlns:a16="http://schemas.microsoft.com/office/drawing/2014/main" val="4062048969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 err="1">
                          <a:latin typeface="Neo둥근모" panose="02010509060201040203" pitchFamily="1" charset="-127"/>
                          <a:ea typeface="Neo둥근모" panose="02010509060201040203" pitchFamily="1" charset="-127"/>
                        </a:rPr>
                        <a:t>그외의</a:t>
                      </a:r>
                      <a:r>
                        <a:rPr lang="ko-KR" altLang="en-US" dirty="0">
                          <a:latin typeface="Neo둥근모" panose="02010509060201040203" pitchFamily="1" charset="-127"/>
                          <a:ea typeface="Neo둥근모" panose="02010509060201040203" pitchFamily="1" charset="-127"/>
                        </a:rPr>
                        <a:t> 장르별 판매량 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2378661"/>
                  </a:ext>
                </a:extLst>
              </a:tr>
              <a:tr h="5560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eo둥근모" panose="02010509060201040203" pitchFamily="1" charset="-127"/>
                          <a:ea typeface="Neo둥근모" panose="02010509060201040203" pitchFamily="1" charset="-127"/>
                        </a:rPr>
                        <a:t>슈팅 게임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1157691"/>
                  </a:ext>
                </a:extLst>
              </a:tr>
              <a:tr h="5560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eo둥근모" panose="02010509060201040203" pitchFamily="1" charset="-127"/>
                          <a:ea typeface="Neo둥근모" panose="02010509060201040203" pitchFamily="1" charset="-127"/>
                        </a:rPr>
                        <a:t>레이싱 게임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9841065"/>
                  </a:ext>
                </a:extLst>
              </a:tr>
              <a:tr h="55603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eo둥근모" panose="02010509060201040203" pitchFamily="1" charset="-127"/>
                          <a:ea typeface="Neo둥근모" panose="02010509060201040203" pitchFamily="1" charset="-127"/>
                        </a:rPr>
                        <a:t>플랫폼 게임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38645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eo둥근모" panose="02010509060201040203" pitchFamily="1" charset="-127"/>
                          <a:ea typeface="Neo둥근모" panose="02010509060201040203" pitchFamily="1" charset="-127"/>
                        </a:rPr>
                        <a:t>스포츠 게임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7029499"/>
                  </a:ext>
                </a:extLst>
              </a:tr>
            </a:tbl>
          </a:graphicData>
        </a:graphic>
      </p:graphicFrame>
      <p:pic>
        <p:nvPicPr>
          <p:cNvPr id="3098" name="Picture 26">
            <a:extLst>
              <a:ext uri="{FF2B5EF4-FFF2-40B4-BE49-F238E27FC236}">
                <a16:creationId xmlns:a16="http://schemas.microsoft.com/office/drawing/2014/main" id="{429E1B98-6015-5798-6F04-5FE1142323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449" y="1097674"/>
            <a:ext cx="6032580" cy="56153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11" name="표 10">
            <a:extLst>
              <a:ext uri="{FF2B5EF4-FFF2-40B4-BE49-F238E27FC236}">
                <a16:creationId xmlns:a16="http://schemas.microsoft.com/office/drawing/2014/main" id="{3450FA82-4192-DACA-FA11-50DC1AB3048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4112700"/>
              </p:ext>
            </p:extLst>
          </p:nvPr>
        </p:nvGraphicFramePr>
        <p:xfrm>
          <a:off x="7581825" y="2127760"/>
          <a:ext cx="3347103" cy="242570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47103">
                  <a:extLst>
                    <a:ext uri="{9D8B030D-6E8A-4147-A177-3AD203B41FA5}">
                      <a16:colId xmlns:a16="http://schemas.microsoft.com/office/drawing/2014/main" val="4062048969"/>
                    </a:ext>
                  </a:extLst>
                </a:gridCol>
              </a:tblGrid>
              <a:tr h="4707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latin typeface="Neo둥근모" panose="02010509060201040203" pitchFamily="1" charset="-127"/>
                          <a:ea typeface="Neo둥근모" panose="02010509060201040203" pitchFamily="1" charset="-127"/>
                        </a:rPr>
                        <a:t>유럽의 장르별 판매량 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72378661"/>
                  </a:ext>
                </a:extLst>
              </a:tr>
              <a:tr h="4707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eo둥근모" panose="02010509060201040203" pitchFamily="1" charset="-127"/>
                          <a:ea typeface="Neo둥근모" panose="02010509060201040203" pitchFamily="1" charset="-127"/>
                        </a:rPr>
                        <a:t>슈팅 게임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1157691"/>
                  </a:ext>
                </a:extLst>
              </a:tr>
              <a:tr h="4707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eo둥근모" panose="02010509060201040203" pitchFamily="1" charset="-127"/>
                          <a:ea typeface="Neo둥근모" panose="02010509060201040203" pitchFamily="1" charset="-127"/>
                        </a:rPr>
                        <a:t>플랫폼 게임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29841065"/>
                  </a:ext>
                </a:extLst>
              </a:tr>
              <a:tr h="47074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eo둥근모" panose="02010509060201040203" pitchFamily="1" charset="-127"/>
                          <a:ea typeface="Neo둥근모" panose="02010509060201040203" pitchFamily="1" charset="-127"/>
                        </a:rPr>
                        <a:t>레이싱 게임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53864531"/>
                  </a:ext>
                </a:extLst>
              </a:tr>
              <a:tr h="5427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chemeClr val="bg1"/>
                          </a:solidFill>
                          <a:latin typeface="Neo둥근모" panose="02010509060201040203" pitchFamily="1" charset="-127"/>
                          <a:ea typeface="Neo둥근모" panose="02010509060201040203" pitchFamily="1" charset="-127"/>
                        </a:rPr>
                        <a:t>스포츠 게임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7029499"/>
                  </a:ext>
                </a:extLst>
              </a:tr>
            </a:tbl>
          </a:graphicData>
        </a:graphic>
      </p:graphicFrame>
      <p:pic>
        <p:nvPicPr>
          <p:cNvPr id="3100" name="Picture 28">
            <a:extLst>
              <a:ext uri="{FF2B5EF4-FFF2-40B4-BE49-F238E27FC236}">
                <a16:creationId xmlns:a16="http://schemas.microsoft.com/office/drawing/2014/main" id="{34D00552-47A2-8570-5873-5D4A02325B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2111" y="1116326"/>
            <a:ext cx="6203670" cy="5795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4138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"/>
                                        <p:tgtEl>
                                          <p:spTgt spid="30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 bldLvl="5"/>
      <p:bldP spid="9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0" descr="Somewhere in pixel space">
            <a:extLst>
              <a:ext uri="{FF2B5EF4-FFF2-40B4-BE49-F238E27FC236}">
                <a16:creationId xmlns:a16="http://schemas.microsoft.com/office/drawing/2014/main" id="{ED9E4C9C-32C2-AC84-657D-39447826D1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40476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A44D3A-3CAA-45FD-3AF9-57B7C38310CD}"/>
              </a:ext>
            </a:extLst>
          </p:cNvPr>
          <p:cNvSpPr txBox="1"/>
          <p:nvPr/>
        </p:nvSpPr>
        <p:spPr>
          <a:xfrm>
            <a:off x="561122" y="635044"/>
            <a:ext cx="71737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00B0F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데이터 분석</a:t>
            </a:r>
            <a:endParaRPr lang="ko-KR" altLang="en-US" sz="4000" dirty="0">
              <a:solidFill>
                <a:srgbClr val="00B0F0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D83059-E7BE-92F1-C442-0D18545A70C0}"/>
              </a:ext>
            </a:extLst>
          </p:cNvPr>
          <p:cNvSpPr txBox="1"/>
          <p:nvPr/>
        </p:nvSpPr>
        <p:spPr>
          <a:xfrm>
            <a:off x="561122" y="1804595"/>
            <a:ext cx="69942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각 연도마다 가장 많이 판매된 상위 </a:t>
            </a:r>
            <a:r>
              <a:rPr lang="en-US" altLang="ko-KR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3</a:t>
            </a:r>
            <a:r>
              <a:rPr lang="ko-KR" altLang="en-US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개의 장르를 뽑아 시각화 </a:t>
            </a:r>
          </a:p>
        </p:txBody>
      </p:sp>
      <p:pic>
        <p:nvPicPr>
          <p:cNvPr id="6154" name="Picture 10">
            <a:extLst>
              <a:ext uri="{FF2B5EF4-FFF2-40B4-BE49-F238E27FC236}">
                <a16:creationId xmlns:a16="http://schemas.microsoft.com/office/drawing/2014/main" id="{9191D731-DE59-42A2-9747-CAACC00758A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6628" y="1189042"/>
            <a:ext cx="11144250" cy="575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6" name="Picture 12">
            <a:extLst>
              <a:ext uri="{FF2B5EF4-FFF2-40B4-BE49-F238E27FC236}">
                <a16:creationId xmlns:a16="http://schemas.microsoft.com/office/drawing/2014/main" id="{12C38381-A0C6-3E46-E648-05E7944FF5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122" y="1189042"/>
            <a:ext cx="11087100" cy="575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8" name="Picture 14">
            <a:extLst>
              <a:ext uri="{FF2B5EF4-FFF2-40B4-BE49-F238E27FC236}">
                <a16:creationId xmlns:a16="http://schemas.microsoft.com/office/drawing/2014/main" id="{488D03E0-7AEE-7B6D-9C69-544922A92B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875" y="1189042"/>
            <a:ext cx="11144250" cy="575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60" name="Picture 16">
            <a:extLst>
              <a:ext uri="{FF2B5EF4-FFF2-40B4-BE49-F238E27FC236}">
                <a16:creationId xmlns:a16="http://schemas.microsoft.com/office/drawing/2014/main" id="{FE3CB621-48FD-BBDA-CF51-69335F19D80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8369" y="1189042"/>
            <a:ext cx="11087100" cy="575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62" name="Picture 18">
            <a:extLst>
              <a:ext uri="{FF2B5EF4-FFF2-40B4-BE49-F238E27FC236}">
                <a16:creationId xmlns:a16="http://schemas.microsoft.com/office/drawing/2014/main" id="{CFB33990-8A4E-5013-8BCE-62507C7846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531" y="1133283"/>
            <a:ext cx="11144250" cy="575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1784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 bldLvl="5"/>
      <p:bldP spid="9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0" descr="Somewhere in pixel space">
            <a:extLst>
              <a:ext uri="{FF2B5EF4-FFF2-40B4-BE49-F238E27FC236}">
                <a16:creationId xmlns:a16="http://schemas.microsoft.com/office/drawing/2014/main" id="{ED9E4C9C-32C2-AC84-657D-39447826D1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A44D3A-3CAA-45FD-3AF9-57B7C38310CD}"/>
              </a:ext>
            </a:extLst>
          </p:cNvPr>
          <p:cNvSpPr txBox="1"/>
          <p:nvPr/>
        </p:nvSpPr>
        <p:spPr>
          <a:xfrm>
            <a:off x="561122" y="635044"/>
            <a:ext cx="71737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solidFill>
                  <a:srgbClr val="00B0F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데이터 분석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BFFA2B5-4526-FC9E-3E6E-BFF83AD08693}"/>
              </a:ext>
            </a:extLst>
          </p:cNvPr>
          <p:cNvSpPr txBox="1"/>
          <p:nvPr/>
        </p:nvSpPr>
        <p:spPr>
          <a:xfrm>
            <a:off x="713522" y="2154849"/>
            <a:ext cx="1000760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solidFill>
                  <a:srgbClr val="00B0F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1980~2020</a:t>
            </a:r>
            <a:r>
              <a:rPr lang="ko-KR" altLang="en-US" sz="3200" dirty="0">
                <a:solidFill>
                  <a:srgbClr val="00B0F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을 통틀어 </a:t>
            </a:r>
            <a:r>
              <a:rPr lang="en-US" altLang="ko-KR" sz="3200" dirty="0">
                <a:solidFill>
                  <a:srgbClr val="00B0F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“</a:t>
            </a:r>
            <a:r>
              <a:rPr lang="ko-KR" altLang="en-US" sz="3200" dirty="0">
                <a:solidFill>
                  <a:srgbClr val="00B0F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액션</a:t>
            </a:r>
            <a:r>
              <a:rPr lang="en-US" altLang="ko-KR" sz="3200" dirty="0">
                <a:solidFill>
                  <a:srgbClr val="00B0F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”</a:t>
            </a:r>
            <a:r>
              <a:rPr lang="ko-KR" altLang="en-US" sz="3200" dirty="0">
                <a:solidFill>
                  <a:srgbClr val="00B0F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장르가 가장 성장했음을 확인</a:t>
            </a:r>
            <a:endParaRPr lang="en-US" altLang="ko-KR" sz="3200" dirty="0">
              <a:solidFill>
                <a:srgbClr val="00B0F0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  <a:p>
            <a:endParaRPr lang="en-US" altLang="ko-KR" sz="3200" dirty="0">
              <a:solidFill>
                <a:srgbClr val="00B0F0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  <a:p>
            <a:endParaRPr lang="en-US" altLang="ko-KR" sz="3200" dirty="0">
              <a:solidFill>
                <a:srgbClr val="00B0F0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0366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10" descr="Somewhere in pixel space">
            <a:extLst>
              <a:ext uri="{FF2B5EF4-FFF2-40B4-BE49-F238E27FC236}">
                <a16:creationId xmlns:a16="http://schemas.microsoft.com/office/drawing/2014/main" id="{ED9E4C9C-32C2-AC84-657D-39447826D1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2A44D3A-3CAA-45FD-3AF9-57B7C38310CD}"/>
              </a:ext>
            </a:extLst>
          </p:cNvPr>
          <p:cNvSpPr txBox="1"/>
          <p:nvPr/>
        </p:nvSpPr>
        <p:spPr>
          <a:xfrm>
            <a:off x="561122" y="635044"/>
            <a:ext cx="717375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000" dirty="0">
                <a:solidFill>
                  <a:srgbClr val="00B0F0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데이터 분석</a:t>
            </a:r>
            <a:endParaRPr lang="ko-KR" altLang="en-US" sz="4000" dirty="0">
              <a:solidFill>
                <a:srgbClr val="00B0F0"/>
              </a:solidFill>
              <a:latin typeface="Neo둥근모" panose="02010509060201040203" pitchFamily="1" charset="-127"/>
              <a:ea typeface="Neo둥근모" panose="02010509060201040203" pitchFamily="1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CD83059-E7BE-92F1-C442-0D18545A70C0}"/>
              </a:ext>
            </a:extLst>
          </p:cNvPr>
          <p:cNvSpPr txBox="1"/>
          <p:nvPr/>
        </p:nvSpPr>
        <p:spPr>
          <a:xfrm>
            <a:off x="561122" y="1804595"/>
            <a:ext cx="4801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solidFill>
                  <a:schemeClr val="bg1"/>
                </a:solidFill>
                <a:latin typeface="Neo둥근모" panose="02010509060201040203" pitchFamily="1" charset="-127"/>
                <a:ea typeface="Neo둥근모" panose="02010509060201040203" pitchFamily="1" charset="-127"/>
              </a:rPr>
              <a:t>각 회사마다 액션 장르의 총 매출을 시각화</a:t>
            </a:r>
          </a:p>
        </p:txBody>
      </p:sp>
      <p:pic>
        <p:nvPicPr>
          <p:cNvPr id="1040" name="Picture 16">
            <a:extLst>
              <a:ext uri="{FF2B5EF4-FFF2-40B4-BE49-F238E27FC236}">
                <a16:creationId xmlns:a16="http://schemas.microsoft.com/office/drawing/2014/main" id="{AD6AF6EB-375A-C220-2EE0-C22FB0B70F4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55" y="1824086"/>
            <a:ext cx="9277012" cy="46228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148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1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 bldLvl="5"/>
      <p:bldP spid="9" grpId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F2B17416E42BD747954687B60452F0BD" ma:contentTypeVersion="3" ma:contentTypeDescription="새 문서를 만듭니다." ma:contentTypeScope="" ma:versionID="d76f4446ce3f3645455dd39025285edf">
  <xsd:schema xmlns:xsd="http://www.w3.org/2001/XMLSchema" xmlns:xs="http://www.w3.org/2001/XMLSchema" xmlns:p="http://schemas.microsoft.com/office/2006/metadata/properties" xmlns:ns3="5c2dfcb7-f802-4f9b-b86c-acfb2632a218" targetNamespace="http://schemas.microsoft.com/office/2006/metadata/properties" ma:root="true" ma:fieldsID="30cf2b6640a5124613add9715366f3c3" ns3:_="">
    <xsd:import namespace="5c2dfcb7-f802-4f9b-b86c-acfb2632a218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c2dfcb7-f802-4f9b-b86c-acfb2632a21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SearchProperties" ma:index="10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9124128F-31F0-4405-8304-57B0A6BF72C1}">
  <ds:schemaRefs>
    <ds:schemaRef ds:uri="http://purl.org/dc/terms/"/>
    <ds:schemaRef ds:uri="http://purl.org/dc/dcmitype/"/>
    <ds:schemaRef ds:uri="http://purl.org/dc/elements/1.1/"/>
    <ds:schemaRef ds:uri="http://schemas.microsoft.com/office/2006/metadata/properties"/>
    <ds:schemaRef ds:uri="http://schemas.microsoft.com/office/2006/documentManagement/types"/>
    <ds:schemaRef ds:uri="5c2dfcb7-f802-4f9b-b86c-acfb2632a218"/>
    <ds:schemaRef ds:uri="http://www.w3.org/XML/1998/namespace"/>
    <ds:schemaRef ds:uri="http://schemas.microsoft.com/office/infopath/2007/PartnerControls"/>
    <ds:schemaRef ds:uri="http://schemas.openxmlformats.org/package/2006/metadata/core-properties"/>
  </ds:schemaRefs>
</ds:datastoreItem>
</file>

<file path=customXml/itemProps2.xml><?xml version="1.0" encoding="utf-8"?>
<ds:datastoreItem xmlns:ds="http://schemas.openxmlformats.org/officeDocument/2006/customXml" ds:itemID="{5C12816C-BDFA-4C0C-855F-DC74A54E8A57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554D1B1-8659-4B02-9A09-C9BC695D527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5c2dfcb7-f802-4f9b-b86c-acfb2632a21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1330</TotalTime>
  <Words>231</Words>
  <Application>Microsoft Office PowerPoint</Application>
  <PresentationFormat>와이드스크린</PresentationFormat>
  <Paragraphs>60</Paragraphs>
  <Slides>10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Neo둥근모</vt:lpstr>
      <vt:lpstr>맑은 고딕</vt:lpstr>
      <vt:lpstr>Arial</vt:lpstr>
      <vt:lpstr>Office 테마</vt:lpstr>
      <vt:lpstr>게임 시장 분석과 향후 시장 예측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게임 시장 분석과 향후 시장 예측</dc:title>
  <dc:creator>임진우</dc:creator>
  <cp:lastModifiedBy>임진우</cp:lastModifiedBy>
  <cp:revision>3</cp:revision>
  <dcterms:created xsi:type="dcterms:W3CDTF">2023-03-10T02:38:04Z</dcterms:created>
  <dcterms:modified xsi:type="dcterms:W3CDTF">2023-03-13T04:48:50Z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0x010100F2B17416E42BD747954687B60452F0BD</vt:lpwstr>
  </property>
</Properties>
</file>

<file path=docProps/thumbnail.jpeg>
</file>